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8" r:id="rId3"/>
    <p:sldId id="260" r:id="rId4"/>
    <p:sldId id="264" r:id="rId5"/>
    <p:sldId id="288" r:id="rId6"/>
    <p:sldId id="289" r:id="rId7"/>
    <p:sldId id="290" r:id="rId8"/>
    <p:sldId id="291" r:id="rId9"/>
    <p:sldId id="261" r:id="rId10"/>
    <p:sldId id="292" r:id="rId11"/>
    <p:sldId id="293" r:id="rId12"/>
  </p:sldIdLst>
  <p:sldSz cx="9144000" cy="5143500" type="screen16x9"/>
  <p:notesSz cx="6858000" cy="9144000"/>
  <p:embeddedFontLst>
    <p:embeddedFont>
      <p:font typeface="Albert Sans" pitchFamily="2" charset="77"/>
      <p:regular r:id="rId15"/>
      <p:bold r:id="rId16"/>
      <p:italic r:id="rId17"/>
      <p:boldItalic r:id="rId18"/>
    </p:embeddedFont>
    <p:embeddedFont>
      <p:font typeface="DM Sans" pitchFamily="2" charset="77"/>
      <p:regular r:id="rId19"/>
      <p:bold r:id="rId20"/>
      <p:italic r:id="rId21"/>
      <p:boldItalic r:id="rId22"/>
    </p:embeddedFont>
    <p:embeddedFont>
      <p:font typeface="Raleway" pitchFamily="2" charset="77"/>
      <p:regular r:id="rId23"/>
      <p:bold r:id="rId24"/>
      <p:italic r:id="rId25"/>
      <p:boldItalic r:id="rId26"/>
    </p:embeddedFont>
    <p:embeddedFont>
      <p:font typeface="Viaoda Libre" pitchFamily="2" charset="77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579527-2840-459D-BA31-61AD2795D235}">
  <a:tblStyle styleId="{31579527-2840-459D-BA31-61AD2795D2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613"/>
  </p:normalViewPr>
  <p:slideViewPr>
    <p:cSldViewPr snapToGrid="0">
      <p:cViewPr varScale="1">
        <p:scale>
          <a:sx n="159" d="100"/>
          <a:sy n="159" d="100"/>
        </p:scale>
        <p:origin x="1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F2140A48-4467-8F6D-2467-38F690CBD1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8A85CA2-4037-075D-4477-52C16EB7A7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6C59A-B241-4FEF-A98D-1D66E3CBF457}" type="datetimeFigureOut">
              <a:rPr lang="fr-FR" smtClean="0"/>
              <a:t>21/10/2025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5838BAB-8FB3-5151-B7CF-69BC4E86E6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0A0E9A9-54A2-A55C-A46F-4D448A9AAC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F62B7-9493-4C02-9374-9543AC20E82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0783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2ff4209b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62ff4209b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>
          <a:extLst>
            <a:ext uri="{FF2B5EF4-FFF2-40B4-BE49-F238E27FC236}">
              <a16:creationId xmlns:a16="http://schemas.microsoft.com/office/drawing/2014/main" id="{7BCA1206-6847-0EF4-5931-540B2C2D3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44c97b666_0_99:notes">
            <a:extLst>
              <a:ext uri="{FF2B5EF4-FFF2-40B4-BE49-F238E27FC236}">
                <a16:creationId xmlns:a16="http://schemas.microsoft.com/office/drawing/2014/main" id="{3BA160D1-9FF5-F8EA-6C36-6187632677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44c97b666_0_99:notes">
            <a:extLst>
              <a:ext uri="{FF2B5EF4-FFF2-40B4-BE49-F238E27FC236}">
                <a16:creationId xmlns:a16="http://schemas.microsoft.com/office/drawing/2014/main" id="{94358E9C-3324-1B85-38C6-BA0381B277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1421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>
          <a:extLst>
            <a:ext uri="{FF2B5EF4-FFF2-40B4-BE49-F238E27FC236}">
              <a16:creationId xmlns:a16="http://schemas.microsoft.com/office/drawing/2014/main" id="{907C17EF-6BDC-BFD0-1E25-7B9E56F94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421486c3c2_0_29:notes">
            <a:extLst>
              <a:ext uri="{FF2B5EF4-FFF2-40B4-BE49-F238E27FC236}">
                <a16:creationId xmlns:a16="http://schemas.microsoft.com/office/drawing/2014/main" id="{0C293668-528E-4CFC-17AB-72AF3A7147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421486c3c2_0_29:notes">
            <a:extLst>
              <a:ext uri="{FF2B5EF4-FFF2-40B4-BE49-F238E27FC236}">
                <a16:creationId xmlns:a16="http://schemas.microsoft.com/office/drawing/2014/main" id="{5F35A553-EE35-F46E-6E76-73CF742AD0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6675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c3213ee1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3c3213ee1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44c97b666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44c97b666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421486c3c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421486c3c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>
          <a:extLst>
            <a:ext uri="{FF2B5EF4-FFF2-40B4-BE49-F238E27FC236}">
              <a16:creationId xmlns:a16="http://schemas.microsoft.com/office/drawing/2014/main" id="{A460C7CE-4B6D-5586-3ACD-6C0E0B8E7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44c97b666_0_99:notes">
            <a:extLst>
              <a:ext uri="{FF2B5EF4-FFF2-40B4-BE49-F238E27FC236}">
                <a16:creationId xmlns:a16="http://schemas.microsoft.com/office/drawing/2014/main" id="{5085B343-34EA-3B1C-FB56-638FD10398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44c97b666_0_99:notes">
            <a:extLst>
              <a:ext uri="{FF2B5EF4-FFF2-40B4-BE49-F238E27FC236}">
                <a16:creationId xmlns:a16="http://schemas.microsoft.com/office/drawing/2014/main" id="{A53F0299-87B5-D1FC-53D4-13BA83714F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9225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>
          <a:extLst>
            <a:ext uri="{FF2B5EF4-FFF2-40B4-BE49-F238E27FC236}">
              <a16:creationId xmlns:a16="http://schemas.microsoft.com/office/drawing/2014/main" id="{A1EE7872-67B9-EAAF-3A74-099433EC1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421486c3c2_0_29:notes">
            <a:extLst>
              <a:ext uri="{FF2B5EF4-FFF2-40B4-BE49-F238E27FC236}">
                <a16:creationId xmlns:a16="http://schemas.microsoft.com/office/drawing/2014/main" id="{C1CC7E36-AC96-0CFE-F1F7-75D622E7CE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421486c3c2_0_29:notes">
            <a:extLst>
              <a:ext uri="{FF2B5EF4-FFF2-40B4-BE49-F238E27FC236}">
                <a16:creationId xmlns:a16="http://schemas.microsoft.com/office/drawing/2014/main" id="{8797AE8F-CB2F-E460-3EDD-4570597693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6634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>
          <a:extLst>
            <a:ext uri="{FF2B5EF4-FFF2-40B4-BE49-F238E27FC236}">
              <a16:creationId xmlns:a16="http://schemas.microsoft.com/office/drawing/2014/main" id="{538FCB40-FEAF-2AB5-58C3-F1B01AC62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421486c3c2_0_29:notes">
            <a:extLst>
              <a:ext uri="{FF2B5EF4-FFF2-40B4-BE49-F238E27FC236}">
                <a16:creationId xmlns:a16="http://schemas.microsoft.com/office/drawing/2014/main" id="{F3430D3C-3359-8F80-1A28-07737F586A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421486c3c2_0_29:notes">
            <a:extLst>
              <a:ext uri="{FF2B5EF4-FFF2-40B4-BE49-F238E27FC236}">
                <a16:creationId xmlns:a16="http://schemas.microsoft.com/office/drawing/2014/main" id="{F89753F1-DDEB-7090-2CCC-A2EE0AF8E2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9747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>
          <a:extLst>
            <a:ext uri="{FF2B5EF4-FFF2-40B4-BE49-F238E27FC236}">
              <a16:creationId xmlns:a16="http://schemas.microsoft.com/office/drawing/2014/main" id="{E17E39BA-4AA1-500A-452C-E0B0DA081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44c97b666_0_99:notes">
            <a:extLst>
              <a:ext uri="{FF2B5EF4-FFF2-40B4-BE49-F238E27FC236}">
                <a16:creationId xmlns:a16="http://schemas.microsoft.com/office/drawing/2014/main" id="{3CDBA243-E652-FCCB-34AE-9439AB6589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44c97b666_0_99:notes">
            <a:extLst>
              <a:ext uri="{FF2B5EF4-FFF2-40B4-BE49-F238E27FC236}">
                <a16:creationId xmlns:a16="http://schemas.microsoft.com/office/drawing/2014/main" id="{5FA090C8-E371-C8C3-8D75-C29F68D458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3657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4fcbe32f5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4fcbe32f5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 flipH="1">
            <a:off x="457200" y="4391750"/>
            <a:ext cx="4215600" cy="38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rot="206" flipH="1">
            <a:off x="457275" y="367892"/>
            <a:ext cx="5016900" cy="243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500"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1" name="Google Shape;11;p2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>
            <a:off x="3834475" y="1266252"/>
            <a:ext cx="6626048" cy="5777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925650" y="1248050"/>
            <a:ext cx="72927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457200" y="40761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59" name="Google Shape;59;p14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 rot="-2081560">
            <a:off x="3620825" y="2570478"/>
            <a:ext cx="6626048" cy="577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>
            <a:spLocks noGrp="1"/>
          </p:cNvSpPr>
          <p:nvPr>
            <p:ph type="subTitle" idx="1"/>
          </p:nvPr>
        </p:nvSpPr>
        <p:spPr>
          <a:xfrm>
            <a:off x="1388993" y="1626476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ubTitle" idx="2"/>
          </p:nvPr>
        </p:nvSpPr>
        <p:spPr>
          <a:xfrm>
            <a:off x="4982696" y="1626476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subTitle" idx="3"/>
          </p:nvPr>
        </p:nvSpPr>
        <p:spPr>
          <a:xfrm>
            <a:off x="1388993" y="2816631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ubTitle" idx="4"/>
          </p:nvPr>
        </p:nvSpPr>
        <p:spPr>
          <a:xfrm>
            <a:off x="4982696" y="4006823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subTitle" idx="5"/>
          </p:nvPr>
        </p:nvSpPr>
        <p:spPr>
          <a:xfrm>
            <a:off x="1388990" y="4006873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6"/>
          </p:nvPr>
        </p:nvSpPr>
        <p:spPr>
          <a:xfrm>
            <a:off x="4982698" y="2816631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7"/>
          </p:nvPr>
        </p:nvSpPr>
        <p:spPr>
          <a:xfrm>
            <a:off x="1388998" y="1345450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8"/>
          </p:nvPr>
        </p:nvSpPr>
        <p:spPr>
          <a:xfrm>
            <a:off x="4982698" y="1345450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9"/>
          </p:nvPr>
        </p:nvSpPr>
        <p:spPr>
          <a:xfrm>
            <a:off x="1388988" y="3725847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13"/>
          </p:nvPr>
        </p:nvSpPr>
        <p:spPr>
          <a:xfrm>
            <a:off x="1388998" y="2535655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14"/>
          </p:nvPr>
        </p:nvSpPr>
        <p:spPr>
          <a:xfrm>
            <a:off x="4982705" y="3725847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ubTitle" idx="15"/>
          </p:nvPr>
        </p:nvSpPr>
        <p:spPr>
          <a:xfrm>
            <a:off x="4982702" y="2535655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457200" y="212325"/>
            <a:ext cx="81717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93" name="Google Shape;93;p19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 rot="-10217320">
            <a:off x="5733322" y="-2469272"/>
            <a:ext cx="6626053" cy="577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 flipH="1">
            <a:off x="4240500" y="3100138"/>
            <a:ext cx="4446300" cy="160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57200" y="440450"/>
            <a:ext cx="1295100" cy="76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 b="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15" name="Google Shape;15;p3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 rot="8601403">
            <a:off x="2378586" y="-4229028"/>
            <a:ext cx="8776077" cy="7652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457200" y="1221475"/>
            <a:ext cx="8233800" cy="13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arker Grotesque SemiBold"/>
              <a:buChar char="●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053700" y="1704950"/>
            <a:ext cx="4512900" cy="28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720064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ubTitle" idx="2"/>
          </p:nvPr>
        </p:nvSpPr>
        <p:spPr>
          <a:xfrm>
            <a:off x="4826936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952850"/>
            <a:ext cx="4454700" cy="79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subTitle" idx="1"/>
          </p:nvPr>
        </p:nvSpPr>
        <p:spPr>
          <a:xfrm>
            <a:off x="1284000" y="2816250"/>
            <a:ext cx="4454700" cy="37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 hasCustomPrompt="1"/>
          </p:nvPr>
        </p:nvSpPr>
        <p:spPr>
          <a:xfrm>
            <a:off x="2576538" y="1292813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3214064" y="128802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2" hasCustomPrompt="1"/>
          </p:nvPr>
        </p:nvSpPr>
        <p:spPr>
          <a:xfrm>
            <a:off x="2576538" y="2187738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3"/>
          </p:nvPr>
        </p:nvSpPr>
        <p:spPr>
          <a:xfrm>
            <a:off x="3214064" y="215267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4" hasCustomPrompt="1"/>
          </p:nvPr>
        </p:nvSpPr>
        <p:spPr>
          <a:xfrm>
            <a:off x="2576538" y="3082675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5"/>
          </p:nvPr>
        </p:nvSpPr>
        <p:spPr>
          <a:xfrm>
            <a:off x="3214064" y="3077888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6" hasCustomPrompt="1"/>
          </p:nvPr>
        </p:nvSpPr>
        <p:spPr>
          <a:xfrm>
            <a:off x="2576538" y="3937813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7"/>
          </p:nvPr>
        </p:nvSpPr>
        <p:spPr>
          <a:xfrm>
            <a:off x="3214064" y="393302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8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13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 rot="10523439">
            <a:off x="6530752" y="569101"/>
            <a:ext cx="6626046" cy="5777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0" r:id="rId10"/>
    <p:sldLayoutId id="2147483665" r:id="rId11"/>
    <p:sldLayoutId id="2147483668" r:id="rId12"/>
    <p:sldLayoutId id="2147483669" r:id="rId13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2"/>
          <p:cNvSpPr txBox="1">
            <a:spLocks noGrp="1"/>
          </p:cNvSpPr>
          <p:nvPr>
            <p:ph type="subTitle" idx="1"/>
          </p:nvPr>
        </p:nvSpPr>
        <p:spPr>
          <a:xfrm flipH="1">
            <a:off x="457200" y="4339712"/>
            <a:ext cx="4215600" cy="5742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/>
              <a:t>Hippolyte COSSERAT, Emeline GÉHANNO, Florian HEME &amp; Dimitri JASICA</a:t>
            </a:r>
            <a:endParaRPr dirty="0"/>
          </a:p>
        </p:txBody>
      </p:sp>
      <p:sp>
        <p:nvSpPr>
          <p:cNvPr id="133" name="Google Shape;133;p32"/>
          <p:cNvSpPr txBox="1">
            <a:spLocks noGrp="1"/>
          </p:cNvSpPr>
          <p:nvPr>
            <p:ph type="ctrTitle"/>
          </p:nvPr>
        </p:nvSpPr>
        <p:spPr>
          <a:xfrm rot="206" flipH="1">
            <a:off x="457274" y="486869"/>
            <a:ext cx="6010433" cy="24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Projet de session :</a:t>
            </a:r>
            <a:br>
              <a:rPr lang="en" sz="6000" dirty="0"/>
            </a:br>
            <a:r>
              <a:rPr lang="en" sz="2400" dirty="0"/>
              <a:t>Construction d’un moteur </a:t>
            </a:r>
            <a:br>
              <a:rPr lang="en" sz="2400" dirty="0"/>
            </a:br>
            <a:r>
              <a:rPr lang="en" sz="2400" dirty="0"/>
              <a:t>physique de jeux vidéo</a:t>
            </a:r>
            <a:endParaRPr sz="2400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>
          <a:extLst>
            <a:ext uri="{FF2B5EF4-FFF2-40B4-BE49-F238E27FC236}">
              <a16:creationId xmlns:a16="http://schemas.microsoft.com/office/drawing/2014/main" id="{AB535506-71C0-833C-59C9-E5A2B1812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>
            <a:extLst>
              <a:ext uri="{FF2B5EF4-FFF2-40B4-BE49-F238E27FC236}">
                <a16:creationId xmlns:a16="http://schemas.microsoft.com/office/drawing/2014/main" id="{DC6D4119-A6AF-5999-83A2-4A63246E60D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99" name="Google Shape;199;p36">
            <a:extLst>
              <a:ext uri="{FF2B5EF4-FFF2-40B4-BE49-F238E27FC236}">
                <a16:creationId xmlns:a16="http://schemas.microsoft.com/office/drawing/2014/main" id="{D168B865-0C2C-9449-9C9E-E51F565E5C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4240500" y="3901440"/>
            <a:ext cx="4446300" cy="8015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i="1" dirty="0"/>
          </a:p>
        </p:txBody>
      </p:sp>
      <p:sp>
        <p:nvSpPr>
          <p:cNvPr id="2" name="Google Shape;242;p40">
            <a:extLst>
              <a:ext uri="{FF2B5EF4-FFF2-40B4-BE49-F238E27FC236}">
                <a16:creationId xmlns:a16="http://schemas.microsoft.com/office/drawing/2014/main" id="{9925000B-8373-5211-AA7F-08C53331C375}"/>
              </a:ext>
            </a:extLst>
          </p:cNvPr>
          <p:cNvSpPr txBox="1">
            <a:spLocks/>
          </p:cNvSpPr>
          <p:nvPr/>
        </p:nvSpPr>
        <p:spPr>
          <a:xfrm>
            <a:off x="9319260" y="118100"/>
            <a:ext cx="329184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48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r>
              <a:rPr lang="fr-FR" sz="3300" i="1" dirty="0"/>
              <a:t>04 </a:t>
            </a:r>
            <a:r>
              <a:rPr lang="fr-FR" sz="3300" dirty="0"/>
              <a:t>– Conclusion</a:t>
            </a:r>
            <a:endParaRPr lang="fr-FR" sz="3300" i="1" dirty="0"/>
          </a:p>
        </p:txBody>
      </p:sp>
    </p:spTree>
    <p:extLst>
      <p:ext uri="{BB962C8B-B14F-4D97-AF65-F5344CB8AC3E}">
        <p14:creationId xmlns:p14="http://schemas.microsoft.com/office/powerpoint/2010/main" val="2510756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>
          <a:extLst>
            <a:ext uri="{FF2B5EF4-FFF2-40B4-BE49-F238E27FC236}">
              <a16:creationId xmlns:a16="http://schemas.microsoft.com/office/drawing/2014/main" id="{44B6CDBF-43AE-D255-5969-EA5A074B8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>
            <a:extLst>
              <a:ext uri="{FF2B5EF4-FFF2-40B4-BE49-F238E27FC236}">
                <a16:creationId xmlns:a16="http://schemas.microsoft.com/office/drawing/2014/main" id="{C2892AFA-BE2A-FB74-E1B0-511E601AFFAD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297180" y="1732164"/>
            <a:ext cx="6492240" cy="23774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342900" lvl="0" indent="-342900" algn="just">
              <a:buFontTx/>
              <a:buChar char="-"/>
            </a:pPr>
            <a:r>
              <a:rPr lang="fr-FR" dirty="0"/>
              <a:t>Sprint bien plus complexe sur le plan technique et organisationnel</a:t>
            </a:r>
          </a:p>
          <a:p>
            <a:pPr marL="342900" lvl="0" indent="-342900" algn="just">
              <a:buFontTx/>
              <a:buChar char="-"/>
            </a:pPr>
            <a:endParaRPr lang="fr-FR" dirty="0"/>
          </a:p>
          <a:p>
            <a:pPr marL="342900" lvl="0" indent="-342900" algn="just">
              <a:buFontTx/>
              <a:buChar char="-"/>
            </a:pPr>
            <a:r>
              <a:rPr lang="fr-FR" dirty="0"/>
              <a:t>Travail en équipe indispensable</a:t>
            </a:r>
          </a:p>
          <a:p>
            <a:pPr marL="342900" lvl="0" indent="-342900" algn="just">
              <a:buFontTx/>
              <a:buChar char="-"/>
            </a:pPr>
            <a:endParaRPr lang="fr-FR" dirty="0"/>
          </a:p>
          <a:p>
            <a:pPr marL="342900" lvl="0" indent="-342900" algn="just">
              <a:buFontTx/>
              <a:buChar char="-"/>
            </a:pPr>
            <a:r>
              <a:rPr lang="fr-FR" dirty="0"/>
              <a:t>Pistes d’amélioration : mieux structurer le projet, interface plus accueillante</a:t>
            </a:r>
            <a:endParaRPr dirty="0"/>
          </a:p>
        </p:txBody>
      </p:sp>
      <p:sp>
        <p:nvSpPr>
          <p:cNvPr id="242" name="Google Shape;242;p40">
            <a:extLst>
              <a:ext uri="{FF2B5EF4-FFF2-40B4-BE49-F238E27FC236}">
                <a16:creationId xmlns:a16="http://schemas.microsoft.com/office/drawing/2014/main" id="{42570E39-0E67-E4FC-1648-05F9E5F1E8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12325"/>
            <a:ext cx="308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/>
              <a:t>04 </a:t>
            </a:r>
            <a:r>
              <a:rPr lang="fr-FR" dirty="0"/>
              <a:t>– Conclusion</a:t>
            </a:r>
            <a:endParaRPr i="1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5BC2F8B-FF23-F49E-998A-AB08B417EED8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71414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>
            <a:spLocks noGrp="1"/>
          </p:cNvSpPr>
          <p:nvPr>
            <p:ph type="title" idx="8"/>
          </p:nvPr>
        </p:nvSpPr>
        <p:spPr>
          <a:xfrm>
            <a:off x="515100" y="212325"/>
            <a:ext cx="81138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SOMMAIRE</a:t>
            </a:r>
            <a:endParaRPr sz="4400" i="1" dirty="0"/>
          </a:p>
        </p:txBody>
      </p:sp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641058" y="1292813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1" name="Google Shape;181;p34"/>
          <p:cNvSpPr txBox="1">
            <a:spLocks noGrp="1"/>
          </p:cNvSpPr>
          <p:nvPr>
            <p:ph type="subTitle" idx="1"/>
          </p:nvPr>
        </p:nvSpPr>
        <p:spPr>
          <a:xfrm>
            <a:off x="1278584" y="128802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CONTEXTE</a:t>
            </a:r>
            <a:endParaRPr dirty="0"/>
          </a:p>
        </p:txBody>
      </p:sp>
      <p:sp>
        <p:nvSpPr>
          <p:cNvPr id="182" name="Google Shape;182;p34"/>
          <p:cNvSpPr txBox="1">
            <a:spLocks noGrp="1"/>
          </p:cNvSpPr>
          <p:nvPr>
            <p:ph type="title" idx="2"/>
          </p:nvPr>
        </p:nvSpPr>
        <p:spPr>
          <a:xfrm>
            <a:off x="641058" y="2187738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3" name="Google Shape;183;p34"/>
          <p:cNvSpPr txBox="1">
            <a:spLocks noGrp="1"/>
          </p:cNvSpPr>
          <p:nvPr>
            <p:ph type="subTitle" idx="3"/>
          </p:nvPr>
        </p:nvSpPr>
        <p:spPr>
          <a:xfrm>
            <a:off x="1278584" y="215267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OBJECTIFS</a:t>
            </a:r>
            <a:endParaRPr dirty="0"/>
          </a:p>
        </p:txBody>
      </p:sp>
      <p:sp>
        <p:nvSpPr>
          <p:cNvPr id="184" name="Google Shape;184;p34"/>
          <p:cNvSpPr txBox="1">
            <a:spLocks noGrp="1"/>
          </p:cNvSpPr>
          <p:nvPr>
            <p:ph type="title" idx="4"/>
          </p:nvPr>
        </p:nvSpPr>
        <p:spPr>
          <a:xfrm>
            <a:off x="641058" y="3082675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5" name="Google Shape;185;p34"/>
          <p:cNvSpPr txBox="1">
            <a:spLocks noGrp="1"/>
          </p:cNvSpPr>
          <p:nvPr>
            <p:ph type="subTitle" idx="5"/>
          </p:nvPr>
        </p:nvSpPr>
        <p:spPr>
          <a:xfrm>
            <a:off x="1278584" y="3077888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TRAVAIL RÉALISÉ</a:t>
            </a:r>
            <a:endParaRPr dirty="0"/>
          </a:p>
        </p:txBody>
      </p:sp>
      <p:sp>
        <p:nvSpPr>
          <p:cNvPr id="186" name="Google Shape;186;p34"/>
          <p:cNvSpPr txBox="1">
            <a:spLocks noGrp="1"/>
          </p:cNvSpPr>
          <p:nvPr>
            <p:ph type="title" idx="6"/>
          </p:nvPr>
        </p:nvSpPr>
        <p:spPr>
          <a:xfrm>
            <a:off x="641058" y="3937813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7" name="Google Shape;187;p34"/>
          <p:cNvSpPr txBox="1">
            <a:spLocks noGrp="1"/>
          </p:cNvSpPr>
          <p:nvPr>
            <p:ph type="subTitle" idx="7"/>
          </p:nvPr>
        </p:nvSpPr>
        <p:spPr>
          <a:xfrm>
            <a:off x="1278584" y="393302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E401A7B-E3DD-3EF7-5825-C606BCA134E6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/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9" name="Google Shape;199;p36"/>
          <p:cNvSpPr txBox="1">
            <a:spLocks noGrp="1"/>
          </p:cNvSpPr>
          <p:nvPr>
            <p:ph type="title"/>
          </p:nvPr>
        </p:nvSpPr>
        <p:spPr>
          <a:xfrm flipH="1">
            <a:off x="4240500" y="3100138"/>
            <a:ext cx="4446300" cy="16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CONTEXTE</a:t>
            </a:r>
            <a:endParaRPr i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>
            <a:spLocks noGrp="1"/>
          </p:cNvSpPr>
          <p:nvPr>
            <p:ph type="subTitle" idx="7"/>
          </p:nvPr>
        </p:nvSpPr>
        <p:spPr>
          <a:xfrm>
            <a:off x="525780" y="1056281"/>
            <a:ext cx="5181600" cy="5409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Cours : 8INF935 – Groupe 3, équipe Zelda</a:t>
            </a:r>
            <a:endParaRPr b="1" dirty="0"/>
          </a:p>
        </p:txBody>
      </p:sp>
      <p:sp>
        <p:nvSpPr>
          <p:cNvPr id="242" name="Google Shape;242;p40"/>
          <p:cNvSpPr txBox="1">
            <a:spLocks noGrp="1"/>
          </p:cNvSpPr>
          <p:nvPr>
            <p:ph type="title"/>
          </p:nvPr>
        </p:nvSpPr>
        <p:spPr>
          <a:xfrm>
            <a:off x="457200" y="212325"/>
            <a:ext cx="8171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/>
              <a:t>01 </a:t>
            </a:r>
            <a:r>
              <a:rPr lang="fr-FR" dirty="0"/>
              <a:t>– Contexte du projet</a:t>
            </a:r>
            <a:endParaRPr i="1" dirty="0"/>
          </a:p>
        </p:txBody>
      </p:sp>
      <p:pic>
        <p:nvPicPr>
          <p:cNvPr id="1026" name="Picture 2" descr="Link - Zelda Dungeon Wiki, a The Legend of Zelda wiki">
            <a:extLst>
              <a:ext uri="{FF2B5EF4-FFF2-40B4-BE49-F238E27FC236}">
                <a16:creationId xmlns:a16="http://schemas.microsoft.com/office/drawing/2014/main" id="{7B551CDA-6A51-CD78-7666-80BDADF5C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30" y="1936506"/>
            <a:ext cx="1184910" cy="1270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236;p40">
            <a:extLst>
              <a:ext uri="{FF2B5EF4-FFF2-40B4-BE49-F238E27FC236}">
                <a16:creationId xmlns:a16="http://schemas.microsoft.com/office/drawing/2014/main" id="{53F0A22A-FE37-3FA8-3237-6AB07CF3B702}"/>
              </a:ext>
            </a:extLst>
          </p:cNvPr>
          <p:cNvSpPr txBox="1">
            <a:spLocks/>
          </p:cNvSpPr>
          <p:nvPr/>
        </p:nvSpPr>
        <p:spPr>
          <a:xfrm>
            <a:off x="714375" y="3406249"/>
            <a:ext cx="1379220" cy="54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fr-FR" dirty="0"/>
              <a:t>Hippolyte</a:t>
            </a:r>
            <a:endParaRPr lang="fr-FR" b="1" dirty="0"/>
          </a:p>
        </p:txBody>
      </p:sp>
      <p:pic>
        <p:nvPicPr>
          <p:cNvPr id="1028" name="Picture 4" descr="Pixel Art – Comment créer La Princesse Zelda - Geeks by girls">
            <a:extLst>
              <a:ext uri="{FF2B5EF4-FFF2-40B4-BE49-F238E27FC236}">
                <a16:creationId xmlns:a16="http://schemas.microsoft.com/office/drawing/2014/main" id="{2783AC7E-CA63-CFB7-435E-F3581695A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6580" y="1936506"/>
            <a:ext cx="854393" cy="125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236;p40">
            <a:extLst>
              <a:ext uri="{FF2B5EF4-FFF2-40B4-BE49-F238E27FC236}">
                <a16:creationId xmlns:a16="http://schemas.microsoft.com/office/drawing/2014/main" id="{D89CEADA-0974-AC9F-D086-FFCA912C0F0C}"/>
              </a:ext>
            </a:extLst>
          </p:cNvPr>
          <p:cNvSpPr txBox="1">
            <a:spLocks/>
          </p:cNvSpPr>
          <p:nvPr/>
        </p:nvSpPr>
        <p:spPr>
          <a:xfrm>
            <a:off x="2951559" y="3395114"/>
            <a:ext cx="1184434" cy="54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fr-FR" dirty="0"/>
              <a:t>Emeline</a:t>
            </a:r>
            <a:endParaRPr lang="fr-FR" b="1" dirty="0"/>
          </a:p>
        </p:txBody>
      </p:sp>
      <p:pic>
        <p:nvPicPr>
          <p:cNvPr id="1030" name="Picture 6" descr="Ganondorf dans ses deux formes (Artwork - Personnages principaux - Tears of  the Kingdom) - Puissance-Zelda">
            <a:extLst>
              <a:ext uri="{FF2B5EF4-FFF2-40B4-BE49-F238E27FC236}">
                <a16:creationId xmlns:a16="http://schemas.microsoft.com/office/drawing/2014/main" id="{D5D475B5-8AB8-6999-482B-965DF4A1E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113" y="1842884"/>
            <a:ext cx="1242589" cy="134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Google Shape;236;p40">
            <a:extLst>
              <a:ext uri="{FF2B5EF4-FFF2-40B4-BE49-F238E27FC236}">
                <a16:creationId xmlns:a16="http://schemas.microsoft.com/office/drawing/2014/main" id="{B0C21D22-1781-BDF1-07D5-D2DD137E39C3}"/>
              </a:ext>
            </a:extLst>
          </p:cNvPr>
          <p:cNvSpPr txBox="1">
            <a:spLocks/>
          </p:cNvSpPr>
          <p:nvPr/>
        </p:nvSpPr>
        <p:spPr>
          <a:xfrm>
            <a:off x="5259109" y="3395114"/>
            <a:ext cx="1079421" cy="54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fr-FR" dirty="0"/>
              <a:t>Florian</a:t>
            </a:r>
            <a:endParaRPr lang="fr-FR" b="1" dirty="0"/>
          </a:p>
        </p:txBody>
      </p:sp>
      <p:pic>
        <p:nvPicPr>
          <p:cNvPr id="1032" name="Picture 8" descr="Le Grand Kohga | ZeldaWiki | Fandom">
            <a:extLst>
              <a:ext uri="{FF2B5EF4-FFF2-40B4-BE49-F238E27FC236}">
                <a16:creationId xmlns:a16="http://schemas.microsoft.com/office/drawing/2014/main" id="{6B300DAC-6066-784C-BCAD-8835DF9F7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842" y="1781021"/>
            <a:ext cx="854393" cy="1472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Google Shape;236;p40">
            <a:extLst>
              <a:ext uri="{FF2B5EF4-FFF2-40B4-BE49-F238E27FC236}">
                <a16:creationId xmlns:a16="http://schemas.microsoft.com/office/drawing/2014/main" id="{79F36611-5C27-D47C-5EBB-6FFD7E5024D9}"/>
              </a:ext>
            </a:extLst>
          </p:cNvPr>
          <p:cNvSpPr txBox="1">
            <a:spLocks/>
          </p:cNvSpPr>
          <p:nvPr/>
        </p:nvSpPr>
        <p:spPr>
          <a:xfrm>
            <a:off x="7341327" y="3395114"/>
            <a:ext cx="1079421" cy="54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fr-FR" dirty="0"/>
              <a:t>Dimitri</a:t>
            </a:r>
            <a:endParaRPr lang="fr-FR" b="1" dirty="0"/>
          </a:p>
        </p:txBody>
      </p:sp>
      <p:sp>
        <p:nvSpPr>
          <p:cNvPr id="4" name="Google Shape;199;p36">
            <a:extLst>
              <a:ext uri="{FF2B5EF4-FFF2-40B4-BE49-F238E27FC236}">
                <a16:creationId xmlns:a16="http://schemas.microsoft.com/office/drawing/2014/main" id="{E99BD39A-B17E-014C-722D-C5089E9B4E84}"/>
              </a:ext>
            </a:extLst>
          </p:cNvPr>
          <p:cNvSpPr txBox="1">
            <a:spLocks/>
          </p:cNvSpPr>
          <p:nvPr/>
        </p:nvSpPr>
        <p:spPr>
          <a:xfrm flipH="1">
            <a:off x="9711660" y="3406249"/>
            <a:ext cx="226698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3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r>
              <a:rPr lang="fr-FR"/>
              <a:t>OBJECTIFS</a:t>
            </a:r>
            <a:endParaRPr lang="fr-FR" i="1" dirty="0"/>
          </a:p>
        </p:txBody>
      </p:sp>
      <p:sp>
        <p:nvSpPr>
          <p:cNvPr id="7" name="Google Shape;198;p36">
            <a:extLst>
              <a:ext uri="{FF2B5EF4-FFF2-40B4-BE49-F238E27FC236}">
                <a16:creationId xmlns:a16="http://schemas.microsoft.com/office/drawing/2014/main" id="{0D4EA8AB-BDCE-826F-EA51-F7B87E631672}"/>
              </a:ext>
            </a:extLst>
          </p:cNvPr>
          <p:cNvSpPr txBox="1">
            <a:spLocks/>
          </p:cNvSpPr>
          <p:nvPr/>
        </p:nvSpPr>
        <p:spPr>
          <a:xfrm>
            <a:off x="-1455420" y="212325"/>
            <a:ext cx="156972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" sz="6500" i="1" dirty="0">
                <a:latin typeface="Viaoda Libre" panose="020B0604020202020204" charset="0"/>
              </a:rPr>
              <a:t>02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D34A731-BFC6-2CF9-1081-2E4279E697A4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>
          <a:extLst>
            <a:ext uri="{FF2B5EF4-FFF2-40B4-BE49-F238E27FC236}">
              <a16:creationId xmlns:a16="http://schemas.microsoft.com/office/drawing/2014/main" id="{9E2C3281-37C8-DFEC-54A4-6902F8ABA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>
            <a:extLst>
              <a:ext uri="{FF2B5EF4-FFF2-40B4-BE49-F238E27FC236}">
                <a16:creationId xmlns:a16="http://schemas.microsoft.com/office/drawing/2014/main" id="{2FC88F95-96DD-3911-B162-34652DEB3B4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99" name="Google Shape;199;p36">
            <a:extLst>
              <a:ext uri="{FF2B5EF4-FFF2-40B4-BE49-F238E27FC236}">
                <a16:creationId xmlns:a16="http://schemas.microsoft.com/office/drawing/2014/main" id="{A481A296-4D69-36C0-B4E0-02600C15BC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4240500" y="3100138"/>
            <a:ext cx="4446300" cy="16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OBJECTIFS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3219892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>
          <a:extLst>
            <a:ext uri="{FF2B5EF4-FFF2-40B4-BE49-F238E27FC236}">
              <a16:creationId xmlns:a16="http://schemas.microsoft.com/office/drawing/2014/main" id="{357DCBE9-4684-613D-C81F-B92F3495C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>
            <a:extLst>
              <a:ext uri="{FF2B5EF4-FFF2-40B4-BE49-F238E27FC236}">
                <a16:creationId xmlns:a16="http://schemas.microsoft.com/office/drawing/2014/main" id="{44E3AA0C-FF64-FC49-75AB-0C9D01F2BC04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57200" y="1013460"/>
            <a:ext cx="7764780" cy="12877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/>
            <a:r>
              <a:rPr lang="fr-FR" dirty="0"/>
              <a:t>« Créer un moteur physique dont les objets sont des corps rigides et dont la résolution de collisions se fait de manière itérative à l’aide d’impulsions. »</a:t>
            </a:r>
            <a:endParaRPr b="1" dirty="0"/>
          </a:p>
        </p:txBody>
      </p:sp>
      <p:sp>
        <p:nvSpPr>
          <p:cNvPr id="242" name="Google Shape;242;p40">
            <a:extLst>
              <a:ext uri="{FF2B5EF4-FFF2-40B4-BE49-F238E27FC236}">
                <a16:creationId xmlns:a16="http://schemas.microsoft.com/office/drawing/2014/main" id="{C4DBFB19-D8F9-CA4E-2652-83B3FAE1FD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12325"/>
            <a:ext cx="8171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/>
              <a:t>02</a:t>
            </a:r>
            <a:r>
              <a:rPr lang="fr-FR" dirty="0"/>
              <a:t>– Objectifs globaux</a:t>
            </a:r>
            <a:endParaRPr i="1" dirty="0"/>
          </a:p>
        </p:txBody>
      </p:sp>
      <p:sp>
        <p:nvSpPr>
          <p:cNvPr id="2" name="Google Shape;236;p40">
            <a:extLst>
              <a:ext uri="{FF2B5EF4-FFF2-40B4-BE49-F238E27FC236}">
                <a16:creationId xmlns:a16="http://schemas.microsoft.com/office/drawing/2014/main" id="{C081F4D6-4282-0CDE-CB67-E9AFA2642C42}"/>
              </a:ext>
            </a:extLst>
          </p:cNvPr>
          <p:cNvSpPr txBox="1">
            <a:spLocks/>
          </p:cNvSpPr>
          <p:nvPr/>
        </p:nvSpPr>
        <p:spPr>
          <a:xfrm>
            <a:off x="457200" y="2457674"/>
            <a:ext cx="7764780" cy="121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just"/>
            <a:r>
              <a:rPr lang="fr-FR" dirty="0"/>
              <a:t>Créer un moteur physique capable de gérer des objets solides implémentant un système de gestion de collision pour les jeux vidéo.</a:t>
            </a:r>
            <a:endParaRPr lang="fr-FR" b="1" dirty="0"/>
          </a:p>
        </p:txBody>
      </p:sp>
      <p:sp>
        <p:nvSpPr>
          <p:cNvPr id="3" name="Flèche : demi-tour 2">
            <a:extLst>
              <a:ext uri="{FF2B5EF4-FFF2-40B4-BE49-F238E27FC236}">
                <a16:creationId xmlns:a16="http://schemas.microsoft.com/office/drawing/2014/main" id="{CDDA3549-37F7-183B-99A0-5F5F25B93848}"/>
              </a:ext>
            </a:extLst>
          </p:cNvPr>
          <p:cNvSpPr/>
          <p:nvPr/>
        </p:nvSpPr>
        <p:spPr>
          <a:xfrm rot="5400000">
            <a:off x="7709215" y="2063546"/>
            <a:ext cx="1840119" cy="57075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rgbClr val="FF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" name="Google Shape;236;p40">
            <a:extLst>
              <a:ext uri="{FF2B5EF4-FFF2-40B4-BE49-F238E27FC236}">
                <a16:creationId xmlns:a16="http://schemas.microsoft.com/office/drawing/2014/main" id="{B8FE9669-AEBE-5640-6ED6-6D9206B89BCB}"/>
              </a:ext>
            </a:extLst>
          </p:cNvPr>
          <p:cNvSpPr txBox="1">
            <a:spLocks/>
          </p:cNvSpPr>
          <p:nvPr/>
        </p:nvSpPr>
        <p:spPr>
          <a:xfrm>
            <a:off x="457200" y="3863284"/>
            <a:ext cx="7764780" cy="533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just"/>
            <a:r>
              <a:rPr lang="fr-FR" dirty="0"/>
              <a:t>Le tout de manière itérative en quatre phases.</a:t>
            </a:r>
            <a:endParaRPr lang="fr-FR" b="1" dirty="0"/>
          </a:p>
        </p:txBody>
      </p:sp>
      <p:sp>
        <p:nvSpPr>
          <p:cNvPr id="5" name="Google Shape;242;p40">
            <a:extLst>
              <a:ext uri="{FF2B5EF4-FFF2-40B4-BE49-F238E27FC236}">
                <a16:creationId xmlns:a16="http://schemas.microsoft.com/office/drawing/2014/main" id="{8FAEB44C-69FC-0C87-AC38-A389C7113884}"/>
              </a:ext>
            </a:extLst>
          </p:cNvPr>
          <p:cNvSpPr txBox="1">
            <a:spLocks/>
          </p:cNvSpPr>
          <p:nvPr/>
        </p:nvSpPr>
        <p:spPr>
          <a:xfrm>
            <a:off x="9547860" y="212325"/>
            <a:ext cx="245364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3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r>
              <a:rPr lang="fr-FR" i="1"/>
              <a:t>02</a:t>
            </a:r>
            <a:r>
              <a:rPr lang="fr-FR"/>
              <a:t>– Phase 1</a:t>
            </a:r>
            <a:endParaRPr lang="fr-FR" i="1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082C0C0-2398-CB6F-7396-4DE777EEC939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32344286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>
          <a:extLst>
            <a:ext uri="{FF2B5EF4-FFF2-40B4-BE49-F238E27FC236}">
              <a16:creationId xmlns:a16="http://schemas.microsoft.com/office/drawing/2014/main" id="{C1E055EB-91A5-B6C5-B34D-413608C3A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>
            <a:extLst>
              <a:ext uri="{FF2B5EF4-FFF2-40B4-BE49-F238E27FC236}">
                <a16:creationId xmlns:a16="http://schemas.microsoft.com/office/drawing/2014/main" id="{09385E85-4C12-85E0-7CD3-A619E402003E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57200" y="1242060"/>
            <a:ext cx="7764780" cy="8792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/>
            <a:r>
              <a:rPr lang="fr-FR" dirty="0"/>
              <a:t>Ajout de la gestion des forces, contraintes et collisions au moteur élémentaire de la phase 1. Pour cela il faut implémenter :</a:t>
            </a:r>
            <a:endParaRPr b="1" dirty="0"/>
          </a:p>
        </p:txBody>
      </p:sp>
      <p:sp>
        <p:nvSpPr>
          <p:cNvPr id="242" name="Google Shape;242;p40">
            <a:extLst>
              <a:ext uri="{FF2B5EF4-FFF2-40B4-BE49-F238E27FC236}">
                <a16:creationId xmlns:a16="http://schemas.microsoft.com/office/drawing/2014/main" id="{5A1D1288-9AF5-C00A-15CE-0469BB2CFA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12325"/>
            <a:ext cx="8171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/>
              <a:t>02</a:t>
            </a:r>
            <a:r>
              <a:rPr lang="fr-FR" dirty="0"/>
              <a:t>– Phase 2</a:t>
            </a:r>
            <a:endParaRPr i="1" dirty="0"/>
          </a:p>
        </p:txBody>
      </p:sp>
      <p:sp>
        <p:nvSpPr>
          <p:cNvPr id="5" name="Google Shape;236;p40">
            <a:extLst>
              <a:ext uri="{FF2B5EF4-FFF2-40B4-BE49-F238E27FC236}">
                <a16:creationId xmlns:a16="http://schemas.microsoft.com/office/drawing/2014/main" id="{6D0B1CC8-5E79-E2F6-6B91-70D577679102}"/>
              </a:ext>
            </a:extLst>
          </p:cNvPr>
          <p:cNvSpPr txBox="1">
            <a:spLocks/>
          </p:cNvSpPr>
          <p:nvPr/>
        </p:nvSpPr>
        <p:spPr>
          <a:xfrm>
            <a:off x="457200" y="2506394"/>
            <a:ext cx="7764780" cy="188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fr-FR" dirty="0"/>
              <a:t>Des générateurs de force (gravité, ressorts, friction)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fr-FR" dirty="0"/>
              <a:t>Une détection de collision et de contraintes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fr-FR" dirty="0"/>
              <a:t>Un système de résolution des collisions et contraintes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fr-FR" dirty="0"/>
              <a:t>Un exemple avec un blob</a:t>
            </a:r>
          </a:p>
        </p:txBody>
      </p:sp>
      <p:sp>
        <p:nvSpPr>
          <p:cNvPr id="2" name="Google Shape;198;p36">
            <a:extLst>
              <a:ext uri="{FF2B5EF4-FFF2-40B4-BE49-F238E27FC236}">
                <a16:creationId xmlns:a16="http://schemas.microsoft.com/office/drawing/2014/main" id="{275401B2-0B55-D75B-5AC1-7CD269EF5C6C}"/>
              </a:ext>
            </a:extLst>
          </p:cNvPr>
          <p:cNvSpPr txBox="1">
            <a:spLocks/>
          </p:cNvSpPr>
          <p:nvPr/>
        </p:nvSpPr>
        <p:spPr>
          <a:xfrm>
            <a:off x="-1264920" y="242805"/>
            <a:ext cx="12951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" sz="6500" i="1" dirty="0">
                <a:latin typeface="Viaoda Libre" panose="020B0604020202020204" charset="0"/>
              </a:rPr>
              <a:t>03</a:t>
            </a:r>
          </a:p>
        </p:txBody>
      </p:sp>
      <p:sp>
        <p:nvSpPr>
          <p:cNvPr id="3" name="Google Shape;199;p36">
            <a:extLst>
              <a:ext uri="{FF2B5EF4-FFF2-40B4-BE49-F238E27FC236}">
                <a16:creationId xmlns:a16="http://schemas.microsoft.com/office/drawing/2014/main" id="{58895D1C-0A51-CF28-4C92-75E0F1DDAD84}"/>
              </a:ext>
            </a:extLst>
          </p:cNvPr>
          <p:cNvSpPr txBox="1">
            <a:spLocks/>
          </p:cNvSpPr>
          <p:nvPr/>
        </p:nvSpPr>
        <p:spPr>
          <a:xfrm flipH="1">
            <a:off x="9749760" y="4134538"/>
            <a:ext cx="264036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3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r>
              <a:rPr lang="fr-FR"/>
              <a:t>TRAVAIL RÉALISÉ</a:t>
            </a:r>
            <a:endParaRPr lang="fr-FR" i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CD6E691-6B29-7667-4ECD-C39DE2BD23F2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850666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>
          <a:extLst>
            <a:ext uri="{FF2B5EF4-FFF2-40B4-BE49-F238E27FC236}">
              <a16:creationId xmlns:a16="http://schemas.microsoft.com/office/drawing/2014/main" id="{1ECB563E-8C2B-5F72-5361-13FFC2963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>
            <a:extLst>
              <a:ext uri="{FF2B5EF4-FFF2-40B4-BE49-F238E27FC236}">
                <a16:creationId xmlns:a16="http://schemas.microsoft.com/office/drawing/2014/main" id="{45DD975C-6348-3A1C-8495-DBD20E0E4BB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99" name="Google Shape;199;p36">
            <a:extLst>
              <a:ext uri="{FF2B5EF4-FFF2-40B4-BE49-F238E27FC236}">
                <a16:creationId xmlns:a16="http://schemas.microsoft.com/office/drawing/2014/main" id="{6FE1F052-F3E1-F895-E04B-2BAB3099AC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4240500" y="3100138"/>
            <a:ext cx="4446300" cy="16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TRAVAIL RÉALISÉ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1191439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"/>
          <p:cNvSpPr txBox="1">
            <a:spLocks noGrp="1"/>
          </p:cNvSpPr>
          <p:nvPr>
            <p:ph type="title"/>
          </p:nvPr>
        </p:nvSpPr>
        <p:spPr>
          <a:xfrm>
            <a:off x="2357646" y="187691"/>
            <a:ext cx="4428707" cy="6226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DÉMONSTRATION DU JEU</a:t>
            </a:r>
            <a:endParaRPr sz="2800" i="1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BFBD391-94B8-AD47-08AA-3EB99727890F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2309EF-DE43-D6B6-8B0B-CDBB9CE65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827" y="1356687"/>
            <a:ext cx="3702172" cy="29721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CF26F0-531A-AB66-C64C-ACB8F0950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1356687"/>
            <a:ext cx="3702172" cy="29721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inimal Gradient by Slidesgo">
  <a:themeElements>
    <a:clrScheme name="Simple Light">
      <a:dk1>
        <a:srgbClr val="000000"/>
      </a:dk1>
      <a:lt1>
        <a:srgbClr val="FFFBF8"/>
      </a:lt1>
      <a:dk2>
        <a:srgbClr val="000000"/>
      </a:dk2>
      <a:lt2>
        <a:srgbClr val="00000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1372</TotalTime>
  <Words>232</Words>
  <Application>Microsoft Macintosh PowerPoint</Application>
  <PresentationFormat>On-screen Show (16:9)</PresentationFormat>
  <Paragraphs>54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Raleway</vt:lpstr>
      <vt:lpstr>Arial</vt:lpstr>
      <vt:lpstr>DM Sans</vt:lpstr>
      <vt:lpstr>Darker Grotesque SemiBold</vt:lpstr>
      <vt:lpstr>Albert Sans</vt:lpstr>
      <vt:lpstr>Viaoda Libre</vt:lpstr>
      <vt:lpstr>Wingdings</vt:lpstr>
      <vt:lpstr>Minimal Gradient by Slidesgo</vt:lpstr>
      <vt:lpstr>Projet de session : Construction d’un moteur  physique de jeux vidéo</vt:lpstr>
      <vt:lpstr>SOMMAIRE</vt:lpstr>
      <vt:lpstr>01</vt:lpstr>
      <vt:lpstr>01 – Contexte du projet</vt:lpstr>
      <vt:lpstr>02</vt:lpstr>
      <vt:lpstr>02– Objectifs globaux</vt:lpstr>
      <vt:lpstr>02– Phase 2</vt:lpstr>
      <vt:lpstr>03</vt:lpstr>
      <vt:lpstr>DÉMONSTRATION DU JEU</vt:lpstr>
      <vt:lpstr>04</vt:lpstr>
      <vt:lpstr>04 –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Dimitri Jasica</dc:creator>
  <cp:lastModifiedBy>Hippolyte Cosserat</cp:lastModifiedBy>
  <cp:revision>64</cp:revision>
  <dcterms:modified xsi:type="dcterms:W3CDTF">2025-10-22T16:49:40Z</dcterms:modified>
</cp:coreProperties>
</file>